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837" r:id="rId4"/>
    <p:sldId id="259" r:id="rId5"/>
    <p:sldId id="260" r:id="rId6"/>
    <p:sldId id="261" r:id="rId7"/>
    <p:sldId id="262" r:id="rId8"/>
    <p:sldId id="755" r:id="rId9"/>
    <p:sldId id="849" r:id="rId10"/>
    <p:sldId id="848" r:id="rId11"/>
    <p:sldId id="805" r:id="rId12"/>
    <p:sldId id="850" r:id="rId13"/>
    <p:sldId id="851" r:id="rId14"/>
    <p:sldId id="858" r:id="rId15"/>
    <p:sldId id="853" r:id="rId16"/>
    <p:sldId id="854" r:id="rId17"/>
    <p:sldId id="842" r:id="rId18"/>
    <p:sldId id="855" r:id="rId19"/>
    <p:sldId id="856" r:id="rId20"/>
    <p:sldId id="857" r:id="rId21"/>
    <p:sldId id="585" r:id="rId22"/>
    <p:sldId id="407" r:id="rId23"/>
    <p:sldId id="417" r:id="rId24"/>
    <p:sldId id="281" r:id="rId25"/>
    <p:sldId id="275" r:id="rId26"/>
    <p:sldId id="276" r:id="rId27"/>
    <p:sldId id="277" r:id="rId28"/>
    <p:sldId id="278" r:id="rId29"/>
    <p:sldId id="283" r:id="rId30"/>
    <p:sldId id="284" r:id="rId31"/>
    <p:sldId id="309" r:id="rId32"/>
    <p:sldId id="310" r:id="rId33"/>
    <p:sldId id="288" r:id="rId34"/>
    <p:sldId id="289" r:id="rId35"/>
    <p:sldId id="581"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70" d="100"/>
          <a:sy n="70" d="100"/>
        </p:scale>
        <p:origin x="1386" y="48"/>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9/13/2022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13/09/2022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19 Safar 1444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16 September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0" y="0"/>
            <a:ext cx="9144000" cy="5943600"/>
          </a:xfrm>
          <a:prstGeom prst="rect">
            <a:avLst/>
          </a:prstGeom>
          <a:blipFill dpi="0" rotWithShape="1">
            <a:blip r:embed="rId3">
              <a:alphaModFix amt="86000"/>
            </a:blip>
            <a:srcRect/>
            <a:stretch>
              <a:fillRect l="-2278" r="-692" b="-103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l="-2000" r="-2000"/>
                </a:stretch>
              </a:blipFill>
            </a:endParaRPr>
          </a:p>
        </p:txBody>
      </p:sp>
      <p:pic>
        <p:nvPicPr>
          <p:cNvPr id="6146" name="Picture 2" descr="316px-Coat_of_arms_of_Terenggan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solidFill>
                  <a:srgbClr val="002060"/>
                </a:soli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solidFill>
                  <a:srgbClr val="002060"/>
                </a:soli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solidFill>
                  <a:srgbClr val="002060"/>
                </a:soli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solidFill>
                  <a:srgbClr val="002060"/>
                </a:soli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solidFill>
                  <a:srgbClr val="002060"/>
                </a:soli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solidFill>
                  <a:srgbClr val="002060"/>
                </a:solidFill>
                <a:effectLst>
                  <a:outerShdw blurRad="76200" dist="50800" dir="5400000" algn="tl" rotWithShape="0">
                    <a:srgbClr val="000000">
                      <a:alpha val="65000"/>
                    </a:srgbClr>
                  </a:outerShdw>
                </a:effectLst>
                <a:latin typeface="Bernard MT Condensed" pitchFamily="18" charset="0"/>
              </a:rPr>
              <a:t> </a:t>
            </a:r>
            <a:r>
              <a:rPr lang="en-US" sz="4000" b="1" spc="50" dirty="0">
                <a:ln w="11430"/>
                <a:solidFill>
                  <a:srgbClr val="002060"/>
                </a:solidFill>
                <a:effectLst>
                  <a:outerShdw blurRad="76200" dist="50800" dir="5400000" algn="tl" rotWithShape="0">
                    <a:srgbClr val="000000">
                      <a:alpha val="65000"/>
                    </a:srgbClr>
                  </a:outerShdw>
                </a:effectLst>
                <a:latin typeface="Bernard MT Condensed" pitchFamily="18" charset="0"/>
              </a:rPr>
              <a:t>A</a:t>
            </a:r>
            <a:r>
              <a:rPr lang="en-US" sz="4000" b="1" spc="50" dirty="0" smtClean="0">
                <a:ln w="11430"/>
                <a:solidFill>
                  <a:srgbClr val="002060"/>
                </a:solidFill>
                <a:effectLst>
                  <a:outerShdw blurRad="76200" dist="50800" dir="5400000" algn="tl" rotWithShape="0">
                    <a:srgbClr val="000000">
                      <a:alpha val="65000"/>
                    </a:srgbClr>
                  </a:outerShdw>
                </a:effectLst>
                <a:latin typeface="Bernard MT Condensed" pitchFamily="18" charset="0"/>
              </a:rPr>
              <a:t>gama </a:t>
            </a:r>
            <a:r>
              <a:rPr lang="en-US" sz="4000" b="1" spc="50" dirty="0">
                <a:ln w="11430"/>
                <a:solidFill>
                  <a:srgbClr val="002060"/>
                </a:solidFill>
                <a:effectLst>
                  <a:outerShdw blurRad="76200" dist="50800" dir="5400000" algn="tl" rotWithShape="0">
                    <a:srgbClr val="000000">
                      <a:alpha val="65000"/>
                    </a:srgbClr>
                  </a:outerShdw>
                </a:effectLst>
                <a:latin typeface="Bernard MT Condensed" pitchFamily="18" charset="0"/>
              </a:rPr>
              <a:t>T</a:t>
            </a:r>
            <a:r>
              <a:rPr lang="en-US" sz="4000" b="1" spc="50" dirty="0" smtClean="0">
                <a:ln w="11430"/>
                <a:solidFill>
                  <a:srgbClr val="002060"/>
                </a:solidFill>
                <a:effectLst>
                  <a:outerShdw blurRad="76200" dist="50800" dir="5400000" algn="tl" rotWithShape="0">
                    <a:srgbClr val="000000">
                      <a:alpha val="65000"/>
                    </a:srgbClr>
                  </a:outerShdw>
                </a:effectLst>
                <a:latin typeface="Bernard MT Condensed" pitchFamily="18" charset="0"/>
              </a:rPr>
              <a:t>erengganu</a:t>
            </a:r>
            <a:endParaRPr lang="en-US" sz="4000" b="1" spc="50" dirty="0">
              <a:ln w="11430"/>
              <a:solidFill>
                <a:srgbClr val="00206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Rounded MT Bold" pitchFamily="34" charset="0"/>
                <a:cs typeface="Arial" pitchFamily="34" charset="0"/>
              </a:rPr>
              <a:t>KHUTBAH MULTIMEDIA</a:t>
            </a:r>
          </a:p>
          <a:p>
            <a:pPr marL="0" indent="0" algn="ctr">
              <a:buNone/>
            </a:pPr>
            <a:r>
              <a:rPr lang="ms-MY"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Rounded MT Bold" pitchFamily="34" charset="0"/>
                <a:cs typeface="Arial" pitchFamily="34" charset="0"/>
              </a:rPr>
              <a:t>Siri: </a:t>
            </a:r>
            <a:r>
              <a:rPr lang="ms-MY" sz="1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Rounded MT Bold" pitchFamily="34" charset="0"/>
                <a:cs typeface="Arial" pitchFamily="34" charset="0"/>
              </a:rPr>
              <a:t>37 / 2022</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Rounded MT Bold" pitchFamily="34" charset="0"/>
              <a:cs typeface="Arial" pitchFamily="34" charset="0"/>
            </a:endParaRPr>
          </a:p>
        </p:txBody>
      </p:sp>
      <p:sp>
        <p:nvSpPr>
          <p:cNvPr id="2" name="Rectangle 1"/>
          <p:cNvSpPr/>
          <p:nvPr/>
        </p:nvSpPr>
        <p:spPr>
          <a:xfrm>
            <a:off x="419100" y="3688140"/>
            <a:ext cx="8382000" cy="1569660"/>
          </a:xfrm>
          <a:prstGeom prst="rect">
            <a:avLst/>
          </a:prstGeom>
        </p:spPr>
        <p:txBody>
          <a:bodyPr wrap="square">
            <a:spAutoFit/>
            <a:scene3d>
              <a:camera prst="orthographicFront"/>
              <a:lightRig rig="threePt" dir="t"/>
            </a:scene3d>
            <a:sp3d extrusionH="57150">
              <a:bevelT w="38100" h="38100" prst="angle"/>
            </a:sp3d>
          </a:bodyPr>
          <a:lstStyle/>
          <a:p>
            <a:pPr algn="ctr"/>
            <a:r>
              <a:rPr lang="it-IT" sz="4800" b="1" dirty="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blurRad="41275" dist="20320" dir="1800000" algn="tl" rotWithShape="0">
                    <a:srgbClr val="000000">
                      <a:alpha val="40000"/>
                    </a:srgbClr>
                  </a:outerShdw>
                </a:effectLst>
                <a:latin typeface="Arial Black" pitchFamily="34" charset="0"/>
              </a:rPr>
              <a:t>MENCAPAI HUSNUL </a:t>
            </a:r>
            <a:r>
              <a:rPr lang="it-IT" sz="4800" b="1" dirty="0" smtClean="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blurRad="41275" dist="20320" dir="1800000" algn="tl" rotWithShape="0">
                    <a:srgbClr val="000000">
                      <a:alpha val="40000"/>
                    </a:srgbClr>
                  </a:outerShdw>
                </a:effectLst>
                <a:latin typeface="Arial Black" pitchFamily="34" charset="0"/>
              </a:rPr>
              <a:t>KHATIMAH</a:t>
            </a:r>
            <a:endParaRPr lang="en-US" sz="4800" b="1" dirty="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blurRad="41275" dist="20320" dir="1800000" algn="tl" rotWithShape="0">
                  <a:srgbClr val="000000">
                    <a:alpha val="40000"/>
                  </a:srgbClr>
                </a:outerShdw>
              </a:effectLst>
              <a:latin typeface="Arial Black" pitchFamily="34" charset="0"/>
            </a:endParaRPr>
          </a:p>
        </p:txBody>
      </p:sp>
    </p:spTree>
    <p:extLst>
      <p:ext uri="{BB962C8B-B14F-4D97-AF65-F5344CB8AC3E}">
        <p14:creationId xmlns:p14="http://schemas.microsoft.com/office/powerpoint/2010/main" val="4160572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533400" y="228600"/>
            <a:ext cx="8077199" cy="762000"/>
          </a:xfrm>
          <a:prstGeom prst="snip2DiagRect">
            <a:avLst>
              <a:gd name="adj1" fmla="val 50000"/>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Muhammad SAW</a:t>
            </a:r>
          </a:p>
        </p:txBody>
      </p:sp>
      <p:sp>
        <p:nvSpPr>
          <p:cNvPr id="7" name="Rectangle 6"/>
          <p:cNvSpPr/>
          <p:nvPr/>
        </p:nvSpPr>
        <p:spPr>
          <a:xfrm>
            <a:off x="762000" y="3547408"/>
            <a:ext cx="7620000" cy="1938992"/>
          </a:xfrm>
          <a:prstGeom prst="rect">
            <a:avLst/>
          </a:prstGeom>
        </p:spPr>
        <p:txBody>
          <a:bodyPr wrap="square">
            <a:spAutoFit/>
          </a:bodyPr>
          <a:lstStyle/>
          <a:p>
            <a:pPr algn="just"/>
            <a:r>
              <a:rPr lang="en-US" sz="4000" b="1" dirty="0">
                <a:ln w="1905"/>
                <a:effectLst>
                  <a:innerShdw blurRad="69850" dist="43180" dir="5400000">
                    <a:srgbClr val="000000">
                      <a:alpha val="65000"/>
                    </a:srgbClr>
                  </a:innerShdw>
                </a:effectLst>
              </a:rPr>
              <a:t>Yang </a:t>
            </a:r>
            <a:r>
              <a:rPr lang="en-US" sz="4000" b="1" dirty="0" err="1" smtClean="0">
                <a:ln w="1905"/>
                <a:effectLst>
                  <a:innerShdw blurRad="69850" dist="43180" dir="5400000">
                    <a:srgbClr val="000000">
                      <a:alpha val="65000"/>
                    </a:srgbClr>
                  </a:innerShdw>
                </a:effectLst>
              </a:rPr>
              <a:t>bermaksud</a:t>
            </a:r>
            <a:r>
              <a:rPr lang="en-US" sz="4000" b="1" dirty="0">
                <a:ln w="1905"/>
                <a:effectLst>
                  <a:innerShdw blurRad="69850" dist="43180" dir="5400000">
                    <a:srgbClr val="000000">
                      <a:alpha val="65000"/>
                    </a:srgbClr>
                  </a:innerShdw>
                </a:effectLst>
              </a:rPr>
              <a: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t-B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 </a:t>
            </a: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amalan itu disempurnakan dengan    </a:t>
            </a:r>
            <a:r>
              <a:rPr lang="pt-B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pengakhirannya</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1447800" y="1474518"/>
            <a:ext cx="6370655" cy="1649682"/>
          </a:xfrm>
          <a:prstGeom prst="rect">
            <a:avLst/>
          </a:prstGeom>
        </p:spPr>
        <p:txBody>
          <a:bodyPr wrap="none">
            <a:spAutoFit/>
          </a:bodyPr>
          <a:lstStyle/>
          <a:p>
            <a:pPr algn="ctr" rtl="1">
              <a:lnSpc>
                <a:spcPct val="115000"/>
              </a:lnSpc>
              <a:spcAft>
                <a:spcPts val="1000"/>
              </a:spcAft>
              <a:tabLst>
                <a:tab pos="533400" algn="r"/>
                <a:tab pos="876300" algn="r"/>
                <a:tab pos="933450" algn="r"/>
                <a:tab pos="1047750" algn="r"/>
                <a:tab pos="1162050" algn="r"/>
                <a:tab pos="1447800" algn="r"/>
                <a:tab pos="1619250" algn="r"/>
                <a:tab pos="1790700" algn="r"/>
                <a:tab pos="2019300" algn="r"/>
                <a:tab pos="2286000" algn="r"/>
                <a:tab pos="2419350" algn="r"/>
                <a:tab pos="2590800" algn="r"/>
                <a:tab pos="2819400" algn="r"/>
                <a:tab pos="2933700" algn="r"/>
                <a:tab pos="3219450" algn="r"/>
                <a:tab pos="3733800" algn="r"/>
                <a:tab pos="3848100" algn="r"/>
                <a:tab pos="4533900" algn="r"/>
              </a:tabLst>
            </a:pPr>
            <a:r>
              <a:rPr lang="ar-SA" sz="8800" b="1" dirty="0">
                <a:ea typeface="Times New Roman"/>
                <a:cs typeface="Traditional Arabic"/>
              </a:rPr>
              <a:t>إِنَمَّا الأَعْمَالُ 	بِالْخَوَاتِيْم</a:t>
            </a:r>
            <a:endParaRPr lang="en-US" sz="8800" dirty="0">
              <a:ea typeface="Times New Roman"/>
              <a:cs typeface="Arial"/>
            </a:endParaRPr>
          </a:p>
        </p:txBody>
      </p:sp>
      <p:sp>
        <p:nvSpPr>
          <p:cNvPr id="4" name="Rectangle 3"/>
          <p:cNvSpPr/>
          <p:nvPr/>
        </p:nvSpPr>
        <p:spPr>
          <a:xfrm>
            <a:off x="4343400" y="6248400"/>
            <a:ext cx="4119013" cy="369332"/>
          </a:xfrm>
          <a:prstGeom prst="rect">
            <a:avLst/>
          </a:prstGeom>
        </p:spPr>
        <p:txBody>
          <a:bodyPr wrap="none">
            <a:spAutoFit/>
          </a:bodyPr>
          <a:lstStyle/>
          <a:p>
            <a:r>
              <a:rPr lang="ar-SA" b="1" dirty="0">
                <a:solidFill>
                  <a:srgbClr val="C00000"/>
                </a:solidFill>
              </a:rPr>
              <a:t> </a:t>
            </a:r>
            <a:r>
              <a:rPr lang="ms-MY" b="1" dirty="0" smtClean="0">
                <a:solidFill>
                  <a:srgbClr val="C00000"/>
                </a:solidFill>
              </a:rPr>
              <a:t>( Hadis </a:t>
            </a:r>
            <a:r>
              <a:rPr lang="ms-MY" b="1" dirty="0">
                <a:solidFill>
                  <a:srgbClr val="C00000"/>
                </a:solidFill>
              </a:rPr>
              <a:t>Riwayat Al-Bukhori dan </a:t>
            </a:r>
            <a:r>
              <a:rPr lang="ms-MY" b="1" dirty="0" smtClean="0">
                <a:solidFill>
                  <a:srgbClr val="C00000"/>
                </a:solidFill>
              </a:rPr>
              <a:t>Ahmad ) </a:t>
            </a:r>
            <a:endParaRPr lang="en-US" b="1" dirty="0">
              <a:solidFill>
                <a:srgbClr val="C00000"/>
              </a:solidFill>
            </a:endParaRPr>
          </a:p>
        </p:txBody>
      </p:sp>
    </p:spTree>
    <p:extLst>
      <p:ext uri="{BB962C8B-B14F-4D97-AF65-F5344CB8AC3E}">
        <p14:creationId xmlns:p14="http://schemas.microsoft.com/office/powerpoint/2010/main" val="3906461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10" name="Down Arrow 9"/>
          <p:cNvSpPr/>
          <p:nvPr/>
        </p:nvSpPr>
        <p:spPr>
          <a:xfrm>
            <a:off x="4152900" y="2537858"/>
            <a:ext cx="914400" cy="845127"/>
          </a:xfrm>
          <a:prstGeom prst="downArrow">
            <a:avLst>
              <a:gd name="adj1" fmla="val 50000"/>
              <a:gd name="adj2" fmla="val 33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771650" y="1905000"/>
            <a:ext cx="5600700" cy="105542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002060"/>
                </a:solidFill>
                <a:effectLst>
                  <a:innerShdw blurRad="69850" dist="43180" dir="5400000">
                    <a:srgbClr val="000000">
                      <a:alpha val="65000"/>
                    </a:srgbClr>
                  </a:innerShdw>
                </a:effectLst>
              </a:rPr>
              <a:t>Mengharapkan </a:t>
            </a:r>
            <a:r>
              <a:rPr lang="sv-SE" sz="2800" b="1" dirty="0">
                <a:ln w="1905"/>
                <a:solidFill>
                  <a:srgbClr val="002060"/>
                </a:solidFill>
                <a:effectLst>
                  <a:innerShdw blurRad="69850" dist="43180" dir="5400000">
                    <a:srgbClr val="000000">
                      <a:alpha val="65000"/>
                    </a:srgbClr>
                  </a:innerShdw>
                </a:effectLst>
              </a:rPr>
              <a:t>kebaikan bagi penghujung kehidupan mereka</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Down Arrow 6"/>
          <p:cNvSpPr/>
          <p:nvPr/>
        </p:nvSpPr>
        <p:spPr>
          <a:xfrm>
            <a:off x="4152900" y="990600"/>
            <a:ext cx="914400" cy="845127"/>
          </a:xfrm>
          <a:prstGeom prst="downArrow">
            <a:avLst>
              <a:gd name="adj1" fmla="val 50000"/>
              <a:gd name="adj2" fmla="val 33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1000" y="5486400"/>
            <a:ext cx="8382000" cy="1125681"/>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C00000"/>
                </a:solidFill>
                <a:effectLst>
                  <a:innerShdw blurRad="69850" dist="43180" dir="5400000">
                    <a:srgbClr val="000000">
                      <a:alpha val="65000"/>
                    </a:srgbClr>
                  </a:innerShdw>
                </a:effectLst>
              </a:rPr>
              <a:t>Semoga </a:t>
            </a:r>
            <a:r>
              <a:rPr lang="sv-SE" sz="2600" b="1" dirty="0">
                <a:ln w="1905"/>
                <a:solidFill>
                  <a:srgbClr val="C00000"/>
                </a:solidFill>
                <a:effectLst>
                  <a:innerShdw blurRad="69850" dist="43180" dir="5400000">
                    <a:srgbClr val="000000">
                      <a:alpha val="65000"/>
                    </a:srgbClr>
                  </a:innerShdw>
                </a:effectLst>
              </a:rPr>
              <a:t>dengan bertaubat, hati kita akan menjadi bersih dan menjadi sebab untuk mati dalam husnul khatimah</a:t>
            </a:r>
            <a:endParaRPr lang="en-US" sz="2600" b="1" dirty="0">
              <a:ln w="1905"/>
              <a:solidFill>
                <a:srgbClr val="C00000"/>
              </a:solidFill>
              <a:effectLst>
                <a:innerShdw blurRad="69850" dist="43180" dir="5400000">
                  <a:srgbClr val="000000">
                    <a:alpha val="65000"/>
                  </a:srgbClr>
                </a:innerShdw>
              </a:effectLst>
            </a:endParaRPr>
          </a:p>
        </p:txBody>
      </p:sp>
      <p:sp>
        <p:nvSpPr>
          <p:cNvPr id="3" name="Oval 2"/>
          <p:cNvSpPr/>
          <p:nvPr/>
        </p:nvSpPr>
        <p:spPr>
          <a:xfrm>
            <a:off x="914400" y="228600"/>
            <a:ext cx="7391400" cy="1143000"/>
          </a:xfrm>
          <a:prstGeom prst="ellipse">
            <a:avLst/>
          </a:prstGeom>
          <a:ln w="635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Golongan </a:t>
            </a: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yang beriman kepada al-Quran dan Sunnah Rasulullah SAW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533400" y="3440378"/>
            <a:ext cx="8077200" cy="1741222"/>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Mereka </a:t>
            </a:r>
            <a:r>
              <a:rPr lang="sv-SE" sz="2400" b="1" dirty="0">
                <a:ln w="1905"/>
                <a:solidFill>
                  <a:srgbClr val="002060"/>
                </a:solidFill>
                <a:effectLst>
                  <a:innerShdw blurRad="69850" dist="43180" dir="5400000">
                    <a:srgbClr val="000000">
                      <a:alpha val="65000"/>
                    </a:srgbClr>
                  </a:innerShdw>
                </a:effectLst>
              </a:rPr>
              <a:t>sentiasa melakukan amalan-amalan salih, beristiqamah dalam menjunjung titah-perintah Allah SWT, mengamalkan sunnah RasulNya, meninggalkan segala maksiat dan laranganNya serta memperbanyakkan taubat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87607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4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533400" y="228600"/>
            <a:ext cx="8077199" cy="1066800"/>
          </a:xfrm>
          <a:prstGeom prst="snip2DiagRect">
            <a:avLst>
              <a:gd name="adj1" fmla="val 50000"/>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Muhammad SAW</a:t>
            </a:r>
          </a:p>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t>
            </a: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 bermaksud :</a:t>
            </a:r>
          </a:p>
        </p:txBody>
      </p:sp>
      <p:sp>
        <p:nvSpPr>
          <p:cNvPr id="7" name="Rectangle 6"/>
          <p:cNvSpPr/>
          <p:nvPr/>
        </p:nvSpPr>
        <p:spPr>
          <a:xfrm>
            <a:off x="533400" y="1724085"/>
            <a:ext cx="8077199" cy="4524315"/>
          </a:xfrm>
          <a:prstGeom prst="rect">
            <a:avLst/>
          </a:prstGeom>
        </p:spPr>
        <p:txBody>
          <a:bodyPr wrap="square">
            <a:spAutoFit/>
          </a:bodyPr>
          <a:lstStyle/>
          <a:p>
            <a:pPr algn="just"/>
            <a:r>
              <a:rPr lang="pt-B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Barangsiapa yang ingin dijauhkan dari neraka dan dimasukkan ke dalam syurga, hendaklah kematian mendatanginya di kala dia berada dalam keimanan kepada Allah dan hari akhirat serta hendaklah dia bertemu dengan orang ramai sebagaimana yang dia ingin ditemui oleh mereka</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42018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9" name="Bent Arrow 8"/>
          <p:cNvSpPr/>
          <p:nvPr/>
        </p:nvSpPr>
        <p:spPr>
          <a:xfrm rot="5400000">
            <a:off x="4541322" y="1238250"/>
            <a:ext cx="3162300" cy="1828800"/>
          </a:xfrm>
          <a:prstGeom prst="bentArrow">
            <a:avLst>
              <a:gd name="adj1" fmla="val 11352"/>
              <a:gd name="adj2" fmla="val 22727"/>
              <a:gd name="adj3" fmla="val 1526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 name="Bent Arrow 1"/>
          <p:cNvSpPr/>
          <p:nvPr/>
        </p:nvSpPr>
        <p:spPr>
          <a:xfrm rot="5400000">
            <a:off x="4750872" y="647698"/>
            <a:ext cx="1219200" cy="1066800"/>
          </a:xfrm>
          <a:prstGeom prst="bentArrow">
            <a:avLst>
              <a:gd name="adj1" fmla="val 19434"/>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838200" y="1790698"/>
            <a:ext cx="5208072" cy="1600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002060"/>
                </a:solidFill>
                <a:effectLst>
                  <a:innerShdw blurRad="69850" dist="43180" dir="5400000">
                    <a:srgbClr val="000000">
                      <a:alpha val="65000"/>
                    </a:srgbClr>
                  </a:innerShdw>
                </a:effectLst>
              </a:rPr>
              <a:t>Berusaha </a:t>
            </a:r>
            <a:r>
              <a:rPr lang="sv-SE" sz="3200" b="1" dirty="0">
                <a:ln w="1905"/>
                <a:solidFill>
                  <a:srgbClr val="002060"/>
                </a:solidFill>
                <a:effectLst>
                  <a:innerShdw blurRad="69850" dist="43180" dir="5400000">
                    <a:srgbClr val="000000">
                      <a:alpha val="65000"/>
                    </a:srgbClr>
                  </a:innerShdw>
                </a:effectLst>
              </a:rPr>
              <a:t>untuk meningkatkan amal ibadat kita kepada Allah SWT </a:t>
            </a:r>
            <a:endParaRPr lang="en-US" sz="32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533400" y="304800"/>
            <a:ext cx="4572000" cy="914399"/>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PESANAN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ounded Rectangle 9"/>
          <p:cNvSpPr/>
          <p:nvPr/>
        </p:nvSpPr>
        <p:spPr>
          <a:xfrm>
            <a:off x="4141272" y="3810000"/>
            <a:ext cx="4495800" cy="1600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rgbClr val="002060"/>
                </a:solidFill>
                <a:effectLst>
                  <a:innerShdw blurRad="69850" dist="43180" dir="5400000">
                    <a:srgbClr val="000000">
                      <a:alpha val="65000"/>
                    </a:srgbClr>
                  </a:innerShdw>
                </a:effectLst>
              </a:rPr>
              <a:t>Berterusan </a:t>
            </a:r>
            <a:r>
              <a:rPr lang="sv-SE" sz="3200" b="1" dirty="0">
                <a:ln w="1905"/>
                <a:solidFill>
                  <a:srgbClr val="002060"/>
                </a:solidFill>
                <a:effectLst>
                  <a:innerShdw blurRad="69850" dist="43180" dir="5400000">
                    <a:srgbClr val="000000">
                      <a:alpha val="65000"/>
                    </a:srgbClr>
                  </a:innerShdw>
                </a:effectLst>
              </a:rPr>
              <a:t>dalam melakukan perkara kebajikan</a:t>
            </a:r>
            <a:endParaRPr lang="en-US" sz="3200" b="1" dirty="0">
              <a:ln w="1905"/>
              <a:solidFill>
                <a:srgbClr val="002060"/>
              </a:solidFill>
              <a:effectLst>
                <a:innerShdw blurRad="69850" dist="43180" dir="5400000">
                  <a:srgbClr val="000000">
                    <a:alpha val="65000"/>
                  </a:srgbClr>
                </a:innerShdw>
              </a:effectLst>
            </a:endParaRPr>
          </a:p>
        </p:txBody>
      </p:sp>
      <p:sp>
        <p:nvSpPr>
          <p:cNvPr id="7" name="Rounded Rectangle 6"/>
          <p:cNvSpPr/>
          <p:nvPr/>
        </p:nvSpPr>
        <p:spPr>
          <a:xfrm>
            <a:off x="685800" y="5579919"/>
            <a:ext cx="7924800" cy="1049481"/>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C00000"/>
                </a:solidFill>
                <a:effectLst>
                  <a:innerShdw blurRad="69850" dist="43180" dir="5400000">
                    <a:srgbClr val="000000">
                      <a:alpha val="65000"/>
                    </a:srgbClr>
                  </a:innerShdw>
                </a:effectLst>
              </a:rPr>
              <a:t>Agar </a:t>
            </a:r>
            <a:r>
              <a:rPr lang="sv-SE" sz="2600" b="1" dirty="0">
                <a:ln w="1905"/>
                <a:solidFill>
                  <a:srgbClr val="C00000"/>
                </a:solidFill>
                <a:effectLst>
                  <a:innerShdw blurRad="69850" dist="43180" dir="5400000">
                    <a:srgbClr val="000000">
                      <a:alpha val="65000"/>
                    </a:srgbClr>
                  </a:innerShdw>
                </a:effectLst>
              </a:rPr>
              <a:t>penghujung hayat kita ditentukan dalam keadaan </a:t>
            </a:r>
            <a:r>
              <a:rPr lang="sv-SE" sz="2600" b="1" dirty="0">
                <a:ln w="1905"/>
                <a:solidFill>
                  <a:schemeClr val="tx1"/>
                </a:solidFill>
                <a:effectLst>
                  <a:innerShdw blurRad="69850" dist="43180" dir="5400000">
                    <a:srgbClr val="000000">
                      <a:alpha val="65000"/>
                    </a:srgbClr>
                  </a:innerShdw>
                </a:effectLst>
              </a:rPr>
              <a:t>‘husnul khatimah</a:t>
            </a:r>
            <a:r>
              <a:rPr lang="sv-SE" sz="2600" b="1" dirty="0" smtClean="0">
                <a:ln w="1905"/>
                <a:solidFill>
                  <a:schemeClr val="tx1"/>
                </a:solidFill>
                <a:effectLst>
                  <a:innerShdw blurRad="69850" dist="43180" dir="5400000">
                    <a:srgbClr val="000000">
                      <a:alpha val="65000"/>
                    </a:srgbClr>
                  </a:innerShdw>
                </a:effectLst>
              </a:rPr>
              <a:t>’</a:t>
            </a:r>
            <a:endParaRPr lang="en-US" sz="26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01354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981200"/>
            <a:ext cx="6400800" cy="2743200"/>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Istiqomah dan sentiasa mengamalkan ketaatan dan ketaqwaan kepada Allah SWT di samping  meninggalkan </a:t>
            </a:r>
            <a:r>
              <a:rPr lang="sv-SE" sz="2800" b="1" dirty="0" smtClean="0">
                <a:ln w="1905"/>
                <a:solidFill>
                  <a:schemeClr val="accent5">
                    <a:lumMod val="50000"/>
                  </a:schemeClr>
                </a:solidFill>
                <a:effectLst>
                  <a:innerShdw blurRad="69850" dist="43180" dir="5400000">
                    <a:srgbClr val="000000">
                      <a:alpha val="65000"/>
                    </a:srgbClr>
                  </a:innerShdw>
                </a:effectLst>
              </a:rPr>
              <a:t>laranganNya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059180" cy="175260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10668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Antara Cara-Cara Bagi Mendapat </a:t>
            </a:r>
            <a:r>
              <a:rPr lang="sv-SE" sz="2800" b="1" dirty="0" smtClean="0">
                <a:ln w="1905"/>
                <a:solidFill>
                  <a:schemeClr val="tx1"/>
                </a:solidFill>
                <a:effectLst>
                  <a:innerShdw blurRad="69850" dist="43180" dir="5400000">
                    <a:srgbClr val="000000">
                      <a:alpha val="65000"/>
                    </a:srgbClr>
                  </a:innerShdw>
                </a:effectLst>
              </a:rPr>
              <a:t>Husnul Khatimah </a:t>
            </a:r>
            <a:endParaRPr lang="en-US" sz="2800" b="1" dirty="0">
              <a:ln w="1905"/>
              <a:solidFill>
                <a:schemeClr val="tx1"/>
              </a:solidFill>
              <a:effectLst>
                <a:innerShdw blurRad="69850" dist="43180" dir="5400000">
                  <a:srgbClr val="000000">
                    <a:alpha val="65000"/>
                  </a:srgbClr>
                </a:innerShdw>
              </a:effectLst>
            </a:endParaRPr>
          </a:p>
        </p:txBody>
      </p:sp>
      <p:sp>
        <p:nvSpPr>
          <p:cNvPr id="12" name="Cloud 11"/>
          <p:cNvSpPr/>
          <p:nvPr/>
        </p:nvSpPr>
        <p:spPr>
          <a:xfrm>
            <a:off x="1554480" y="2057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4902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981200"/>
            <a:ext cx="6400800" cy="2743200"/>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Berterusan berdoa kepada Allah SWT dengan bersungguh-sungguh agar pengakhiran kehidupan kita dalam beriman dan </a:t>
            </a:r>
            <a:r>
              <a:rPr lang="sv-SE" sz="2800" b="1" dirty="0" smtClean="0">
                <a:ln w="1905"/>
                <a:solidFill>
                  <a:schemeClr val="accent5">
                    <a:lumMod val="50000"/>
                  </a:schemeClr>
                </a:solidFill>
                <a:effectLst>
                  <a:innerShdw blurRad="69850" dist="43180" dir="5400000">
                    <a:srgbClr val="000000">
                      <a:alpha val="65000"/>
                    </a:srgbClr>
                  </a:innerShdw>
                </a:effectLst>
              </a:rPr>
              <a:t>bertaqwa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059180" cy="175260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10668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Antara Cara-Cara Bagi Mendapat </a:t>
            </a:r>
            <a:r>
              <a:rPr lang="sv-SE" sz="2800" b="1" dirty="0" smtClean="0">
                <a:ln w="1905"/>
                <a:solidFill>
                  <a:schemeClr val="tx1"/>
                </a:solidFill>
                <a:effectLst>
                  <a:innerShdw blurRad="69850" dist="43180" dir="5400000">
                    <a:srgbClr val="000000">
                      <a:alpha val="65000"/>
                    </a:srgbClr>
                  </a:innerShdw>
                </a:effectLst>
              </a:rPr>
              <a:t>Husnul Khatimah </a:t>
            </a:r>
            <a:endParaRPr lang="en-US" sz="2800" b="1" dirty="0">
              <a:ln w="1905"/>
              <a:solidFill>
                <a:schemeClr val="tx1"/>
              </a:solidFill>
              <a:effectLst>
                <a:innerShdw blurRad="69850" dist="43180" dir="5400000">
                  <a:srgbClr val="000000">
                    <a:alpha val="65000"/>
                  </a:srgbClr>
                </a:innerShdw>
              </a:effectLst>
            </a:endParaRPr>
          </a:p>
        </p:txBody>
      </p:sp>
      <p:sp>
        <p:nvSpPr>
          <p:cNvPr id="12" name="Cloud 11"/>
          <p:cNvSpPr/>
          <p:nvPr/>
        </p:nvSpPr>
        <p:spPr>
          <a:xfrm>
            <a:off x="1554480" y="2057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53746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95400" y="2057400"/>
            <a:ext cx="6629400" cy="3048000"/>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Hendaklah setiap kita berusaha memperbaiki diri sama ada zahir atau batin, dan menjaga hubungan kita dengan Allah serta hubungan kita dengan makhluk Allah di muka bumi </a:t>
            </a:r>
            <a:r>
              <a:rPr lang="sv-SE" sz="2800" b="1" dirty="0" smtClean="0">
                <a:ln w="1905"/>
                <a:solidFill>
                  <a:schemeClr val="accent5">
                    <a:lumMod val="50000"/>
                  </a:schemeClr>
                </a:solidFill>
                <a:effectLst>
                  <a:innerShdw blurRad="69850" dist="43180" dir="5400000">
                    <a:srgbClr val="000000">
                      <a:alpha val="65000"/>
                    </a:srgbClr>
                  </a:innerShdw>
                </a:effectLst>
              </a:rPr>
              <a:t>ini </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059180" cy="175260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10668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Antara Cara-Cara Bagi Mendapat </a:t>
            </a:r>
            <a:r>
              <a:rPr lang="sv-SE" sz="2800" b="1" dirty="0" smtClean="0">
                <a:ln w="1905"/>
                <a:solidFill>
                  <a:schemeClr val="tx1"/>
                </a:solidFill>
                <a:effectLst>
                  <a:innerShdw blurRad="69850" dist="43180" dir="5400000">
                    <a:srgbClr val="000000">
                      <a:alpha val="65000"/>
                    </a:srgbClr>
                  </a:innerShdw>
                </a:effectLst>
              </a:rPr>
              <a:t>Husnul Khatimah </a:t>
            </a:r>
            <a:endParaRPr lang="en-US" sz="2800" b="1" dirty="0">
              <a:ln w="1905"/>
              <a:solidFill>
                <a:schemeClr val="tx1"/>
              </a:solidFill>
              <a:effectLst>
                <a:innerShdw blurRad="69850" dist="43180" dir="5400000">
                  <a:srgbClr val="000000">
                    <a:alpha val="65000"/>
                  </a:srgbClr>
                </a:innerShdw>
              </a:effectLst>
            </a:endParaRPr>
          </a:p>
        </p:txBody>
      </p:sp>
      <p:sp>
        <p:nvSpPr>
          <p:cNvPr id="12" name="Cloud 11"/>
          <p:cNvSpPr/>
          <p:nvPr/>
        </p:nvSpPr>
        <p:spPr>
          <a:xfrm>
            <a:off x="155448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24211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981200"/>
            <a:ext cx="6400800" cy="2286000"/>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Menaruh harapan baik dan keampunan daripada Allah ketika menghadapi sakaratul maut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059180" cy="175260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10668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Antara Cara-Cara Bagi Mendapat </a:t>
            </a:r>
            <a:r>
              <a:rPr lang="sv-SE" sz="2800" b="1" dirty="0" smtClean="0">
                <a:ln w="1905"/>
                <a:solidFill>
                  <a:schemeClr val="tx1"/>
                </a:solidFill>
                <a:effectLst>
                  <a:innerShdw blurRad="69850" dist="43180" dir="5400000">
                    <a:srgbClr val="000000">
                      <a:alpha val="65000"/>
                    </a:srgbClr>
                  </a:innerShdw>
                </a:effectLst>
              </a:rPr>
              <a:t>Husnul Khatimah </a:t>
            </a:r>
            <a:endParaRPr lang="en-US" sz="2800" b="1" dirty="0">
              <a:ln w="1905"/>
              <a:solidFill>
                <a:schemeClr val="tx1"/>
              </a:solidFill>
              <a:effectLst>
                <a:innerShdw blurRad="69850" dist="43180" dir="5400000">
                  <a:srgbClr val="000000">
                    <a:alpha val="65000"/>
                  </a:srgbClr>
                </a:innerShdw>
              </a:effectLst>
            </a:endParaRPr>
          </a:p>
        </p:txBody>
      </p:sp>
      <p:sp>
        <p:nvSpPr>
          <p:cNvPr id="12" name="Cloud 11"/>
          <p:cNvSpPr/>
          <p:nvPr/>
        </p:nvSpPr>
        <p:spPr>
          <a:xfrm>
            <a:off x="1554480" y="2057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22700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6518" y="1021140"/>
            <a:ext cx="8594766" cy="1754326"/>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وَأَشْهَدُ أَنَّ سَيِّدَنَا مُحَمَّدًا عَبْدُهُ وَرَسُولُهُ </a:t>
            </a:r>
          </a:p>
        </p:txBody>
      </p:sp>
      <p:sp>
        <p:nvSpPr>
          <p:cNvPr id="5" name="TextBox 4"/>
          <p:cNvSpPr txBox="1"/>
          <p:nvPr/>
        </p:nvSpPr>
        <p:spPr>
          <a:xfrm>
            <a:off x="228600" y="2950726"/>
            <a:ext cx="8602683" cy="375487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iada</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3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762000"/>
            <a:ext cx="8866909" cy="594008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wahai Tuhan yang Maha Hidup lagi Maha Mentadbir segala urusan. Dengan rahmat-Mu, kami memohon pertolongan. </a:t>
            </a:r>
          </a:p>
          <a:p>
            <a:pPr algn="just"/>
            <a:endParaRPr lang="ms-MY" sz="800" b="1" dirty="0">
              <a:solidFill>
                <a:schemeClr val="accent5">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800" b="1" dirty="0">
              <a:solidFill>
                <a:schemeClr val="accent5">
                  <a:lumMod val="50000"/>
                </a:schemeClr>
              </a:solidFill>
            </a:endParaRPr>
          </a:p>
          <a:p>
            <a:pPr algn="just"/>
            <a:r>
              <a:rPr lang="ms-MY" sz="2600" b="1" dirty="0">
                <a:solidFill>
                  <a:schemeClr val="accent5">
                    <a:lumMod val="50000"/>
                  </a:schemeClr>
                </a:solidFill>
              </a:rPr>
              <a:t>Wahai Tuhan kami! Ampunilah kami,keluarga 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smtClean="0">
                <a:ln w="1905"/>
                <a:solidFill>
                  <a:srgbClr val="C00000"/>
                </a:solidFill>
                <a:effectLst>
                  <a:innerShdw blurRad="69850" dist="43180" dir="5400000">
                    <a:srgbClr val="000000">
                      <a:alpha val="65000"/>
                    </a:srgbClr>
                  </a:innerShdw>
                </a:effectLst>
                <a:cs typeface="Traditional Arabic" pitchFamily="2" charset="-78"/>
              </a:rPr>
              <a:t>ا </a:t>
            </a:r>
            <a:r>
              <a:rPr lang="ar-EG" sz="5400" b="1" dirty="0">
                <a:ln w="1905"/>
                <a:solidFill>
                  <a:srgbClr val="C00000"/>
                </a:solidFill>
                <a:effectLst>
                  <a:innerShdw blurRad="69850" dist="43180" dir="5400000">
                    <a:srgbClr val="000000">
                      <a:alpha val="65000"/>
                    </a:srgbClr>
                  </a:innerShdw>
                </a:effectLst>
                <a:cs typeface="Traditional Arabic" pitchFamily="2" charset="-78"/>
              </a:rPr>
              <a:t>آتِنَا فِي الدُّنْيَا حَسَنَةً وَفِي الآخِرَةِ حَسَنَةً </a:t>
            </a:r>
            <a:endParaRPr lang="en-US" sz="5400" b="1" dirty="0" smtClean="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smtClean="0">
                <a:ln w="1905"/>
                <a:solidFill>
                  <a:srgbClr val="C00000"/>
                </a:solidFill>
                <a:effectLst>
                  <a:innerShdw blurRad="69850" dist="43180" dir="5400000">
                    <a:srgbClr val="000000">
                      <a:alpha val="65000"/>
                    </a:srgbClr>
                  </a:innerShdw>
                </a:effectLst>
                <a:cs typeface="Traditional Arabic" pitchFamily="2" charset="-78"/>
              </a:rPr>
              <a:t> </a:t>
            </a:r>
            <a:r>
              <a:rPr lang="ar-EG" sz="5400" b="1" dirty="0">
                <a:ln w="1905"/>
                <a:solidFill>
                  <a:srgbClr val="C00000"/>
                </a:solidFill>
                <a:effectLst>
                  <a:innerShdw blurRad="69850" dist="43180" dir="5400000">
                    <a:srgbClr val="000000">
                      <a:alpha val="65000"/>
                    </a:srgbClr>
                  </a:innerShdw>
                </a:effectLst>
                <a:cs typeface="Traditional Arabic" pitchFamily="2" charset="-78"/>
              </a:rPr>
              <a:t>وَقِنَا عَذَابَ </a:t>
            </a:r>
            <a:r>
              <a:rPr lang="ar-EG" sz="5400" b="1" dirty="0" smtClean="0">
                <a:ln w="1905"/>
                <a:solidFill>
                  <a:srgbClr val="C00000"/>
                </a:solidFill>
                <a:effectLst>
                  <a:innerShdw blurRad="69850" dist="43180" dir="5400000">
                    <a:srgbClr val="000000">
                      <a:alpha val="65000"/>
                    </a:srgbClr>
                  </a:innerShdw>
                </a:effectLst>
                <a:cs typeface="Traditional Arabic" pitchFamily="2" charset="-78"/>
              </a:rPr>
              <a:t>النَّارِ</a:t>
            </a:r>
            <a:endParaRPr lang="en-US" sz="5400" b="1" dirty="0" smtClean="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a:t>
            </a: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للهِ رَبِّ </a:t>
            </a:r>
            <a:r>
              <a:rPr lang="ar-EG"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838200"/>
            <a:ext cx="8382001"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نَبِيِّنَا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 وَمَنْ تَبِعَهُ وَنَصَره ووالاه </a:t>
            </a:r>
          </a:p>
        </p:txBody>
      </p:sp>
      <p:sp>
        <p:nvSpPr>
          <p:cNvPr id="4" name="TextBox 3"/>
          <p:cNvSpPr txBox="1"/>
          <p:nvPr/>
        </p:nvSpPr>
        <p:spPr>
          <a:xfrm>
            <a:off x="381000" y="3309878"/>
            <a:ext cx="8382001" cy="286232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menolong</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membelanya</a:t>
            </a:r>
            <a:endPar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914400"/>
            <a:ext cx="8153400" cy="1938992"/>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وَإِيَّايَ بِتَقْوَى اللهِ وَطَاعَتِهِ</a:t>
            </a:r>
            <a:r>
              <a:rPr lang="ar-SA" sz="44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44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a:t>
            </a:r>
            <a:endParaRPr lang="ar-SA" sz="44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089970"/>
            <a:ext cx="8153400" cy="353943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r>
              <a:rPr lang="es-ES" sz="2800" b="1" dirty="0" err="1" smtClean="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Marilah</a:t>
            </a:r>
            <a:r>
              <a:rPr lang="es-ES" sz="2800" b="1" dirty="0" smtClean="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kita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terus</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meningkatkan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sifat</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ketakwaan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kita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SWT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penuh</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keimanan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kepadaNya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Laksanakanlah</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segala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perintah</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penuh</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keikhlasan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dan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jiwa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yang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sentiasa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mengingati</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SWT, agar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dapat</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kita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terus</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menghindari</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segala</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larangan</a:t>
            </a:r>
            <a:r>
              <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dan </a:t>
            </a:r>
            <a:r>
              <a:rPr lang="es-ES" sz="28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tegahan-Nya</a:t>
            </a:r>
            <a:endParaRPr lang="en-US" sz="2800" b="1" dirty="0" smtClean="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1524000" y="533400"/>
            <a:ext cx="6172200" cy="1066800"/>
          </a:xfrm>
          <a:prstGeom prst="rect">
            <a:avLst/>
          </a:prstGeom>
          <a:noFill/>
        </p:spPr>
        <p:txBody>
          <a:bodyPr wrap="squar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2895600" y="1589314"/>
            <a:ext cx="3429000" cy="1200329"/>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16 SEPTEMBER 2022</a:t>
            </a:r>
          </a:p>
          <a:p>
            <a:pPr algn="ctr"/>
            <a:r>
              <a:rPr lang="fi-FI" sz="2400" b="1" i="1" dirty="0" smtClean="0">
                <a:ln w="1905"/>
                <a:effectLst>
                  <a:innerShdw blurRad="69850" dist="43180" dir="5400000">
                    <a:srgbClr val="000000">
                      <a:alpha val="65000"/>
                    </a:srgbClr>
                  </a:innerShdw>
                </a:effectLst>
                <a:latin typeface="AR BERKLEY" pitchFamily="2" charset="0"/>
              </a:rPr>
              <a:t>Bersamaan</a:t>
            </a:r>
            <a:endParaRPr lang="fi-FI" sz="2400" b="1" i="1" dirty="0">
              <a:ln w="1905"/>
              <a:effectLst>
                <a:innerShdw blurRad="69850" dist="43180" dir="5400000">
                  <a:srgbClr val="000000">
                    <a:alpha val="65000"/>
                  </a:srgbClr>
                </a:innerShdw>
              </a:effectLst>
              <a:latin typeface="AR BERKLEY" pitchFamily="2" charset="0"/>
            </a:endParaRPr>
          </a:p>
          <a:p>
            <a:pPr algn="ctr"/>
            <a:r>
              <a:rPr lang="fi-FI"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 SAFAR 1444H</a:t>
            </a:r>
            <a:endParaRPr lang="fi-FI"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381000" y="3515142"/>
            <a:ext cx="8305800" cy="2123658"/>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extrusionH="57150" contourW="12700">
              <a:bevelT w="25400" h="25400" prst="artDeco"/>
              <a:contourClr>
                <a:schemeClr val="accent6">
                  <a:shade val="73000"/>
                </a:schemeClr>
              </a:contourClr>
            </a:sp3d>
          </a:bodyPr>
          <a:lstStyle/>
          <a:p>
            <a:pPr algn="ctr"/>
            <a:r>
              <a:rPr lang="fi-FI" sz="6600" b="1" dirty="0">
                <a:ln w="11430"/>
                <a:solidFill>
                  <a:srgbClr val="FFFF00"/>
                </a:solidFill>
                <a:effectLst>
                  <a:glow rad="228600">
                    <a:schemeClr val="accent2">
                      <a:satMod val="175000"/>
                      <a:alpha val="40000"/>
                    </a:schemeClr>
                  </a:glow>
                  <a:outerShdw blurRad="80000" dist="40000" dir="5040000" algn="tl">
                    <a:srgbClr val="000000">
                      <a:alpha val="30000"/>
                    </a:srgbClr>
                  </a:outerShdw>
                </a:effectLst>
                <a:latin typeface="Berlin Sans FB Demi" panose="020E0802020502020306" pitchFamily="34" charset="0"/>
              </a:rPr>
              <a:t>“Mencapai Husnul Khotimah”</a:t>
            </a:r>
            <a:endParaRPr lang="fi-FI" sz="6600" b="1" dirty="0">
              <a:ln w="11430"/>
              <a:solidFill>
                <a:srgbClr val="EFF8BA"/>
              </a:solidFill>
              <a:effectLst>
                <a:glow rad="228600">
                  <a:schemeClr val="accent2">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Bent Arrow 8"/>
          <p:cNvSpPr/>
          <p:nvPr/>
        </p:nvSpPr>
        <p:spPr>
          <a:xfrm rot="5400000">
            <a:off x="4503223" y="1657350"/>
            <a:ext cx="3238498" cy="1828800"/>
          </a:xfrm>
          <a:prstGeom prst="bentArrow">
            <a:avLst>
              <a:gd name="adj1" fmla="val 11352"/>
              <a:gd name="adj2" fmla="val 22727"/>
              <a:gd name="adj3" fmla="val 1526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 name="Bent Arrow 1"/>
          <p:cNvSpPr/>
          <p:nvPr/>
        </p:nvSpPr>
        <p:spPr>
          <a:xfrm rot="5400000">
            <a:off x="4750872" y="1028699"/>
            <a:ext cx="1219200" cy="1066800"/>
          </a:xfrm>
          <a:prstGeom prst="bentArrow">
            <a:avLst>
              <a:gd name="adj1" fmla="val 19434"/>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588572" y="2171699"/>
            <a:ext cx="4457700" cy="1600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Hanyalah  </a:t>
            </a:r>
            <a:r>
              <a:rPr lang="sv-SE" sz="2400" b="1" dirty="0">
                <a:ln w="1905"/>
                <a:solidFill>
                  <a:srgbClr val="002060"/>
                </a:solidFill>
                <a:effectLst>
                  <a:innerShdw blurRad="69850" dist="43180" dir="5400000">
                    <a:srgbClr val="000000">
                      <a:alpha val="65000"/>
                    </a:srgbClr>
                  </a:innerShdw>
                </a:effectLst>
              </a:rPr>
              <a:t>sementara dan kita sentiasa menerima ujian serta dugaan samada dalam bentuk kebaikan atau keburukan</a:t>
            </a:r>
            <a:endParaRPr lang="en-US" sz="24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483672" y="533401"/>
            <a:ext cx="45720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Kehidupan</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Di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Dunia</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ounded Rectangle 9"/>
          <p:cNvSpPr/>
          <p:nvPr/>
        </p:nvSpPr>
        <p:spPr>
          <a:xfrm>
            <a:off x="4141272" y="4229099"/>
            <a:ext cx="4495800" cy="1600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Semua </a:t>
            </a:r>
            <a:r>
              <a:rPr lang="sv-SE" sz="2400" b="1" dirty="0">
                <a:ln w="1905"/>
                <a:solidFill>
                  <a:srgbClr val="002060"/>
                </a:solidFill>
                <a:effectLst>
                  <a:innerShdw blurRad="69850" dist="43180" dir="5400000">
                    <a:srgbClr val="000000">
                      <a:alpha val="65000"/>
                    </a:srgbClr>
                  </a:innerShdw>
                </a:effectLst>
              </a:rPr>
              <a:t>yang hidup pasti akan mati, dan kematian adalah penghujung kehidupan setiap manusia di dunia ini</a:t>
            </a:r>
            <a:endParaRPr lang="en-US" sz="24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977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25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059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4" name="Rounded Rectangle 3"/>
          <p:cNvSpPr/>
          <p:nvPr/>
        </p:nvSpPr>
        <p:spPr>
          <a:xfrm>
            <a:off x="394855" y="1759527"/>
            <a:ext cx="5600700" cy="1295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Dimatikan </a:t>
            </a:r>
            <a:r>
              <a:rPr lang="sv-SE" sz="2400" b="1" dirty="0">
                <a:ln w="1905"/>
                <a:solidFill>
                  <a:srgbClr val="002060"/>
                </a:solidFill>
                <a:effectLst>
                  <a:innerShdw blurRad="69850" dist="43180" dir="5400000">
                    <a:srgbClr val="000000">
                      <a:alpha val="65000"/>
                    </a:srgbClr>
                  </a:innerShdw>
                </a:effectLst>
              </a:rPr>
              <a:t>dalam </a:t>
            </a:r>
            <a:r>
              <a:rPr lang="sv-SE" sz="2400" b="1" dirty="0" smtClean="0">
                <a:ln w="1905"/>
                <a:solidFill>
                  <a:srgbClr val="002060"/>
                </a:solidFill>
                <a:effectLst>
                  <a:innerShdw blurRad="69850" dist="43180" dir="5400000">
                    <a:srgbClr val="000000">
                      <a:alpha val="65000"/>
                    </a:srgbClr>
                  </a:innerShdw>
                </a:effectLst>
              </a:rPr>
              <a:t>keadaan </a:t>
            </a:r>
            <a:r>
              <a:rPr lang="ar-SA" sz="2400" b="1" dirty="0">
                <a:ln w="1905"/>
                <a:solidFill>
                  <a:srgbClr val="002060"/>
                </a:solidFill>
                <a:effectLst>
                  <a:innerShdw blurRad="69850" dist="43180" dir="5400000">
                    <a:srgbClr val="000000">
                      <a:alpha val="65000"/>
                    </a:srgbClr>
                  </a:innerShdw>
                </a:effectLst>
              </a:rPr>
              <a:t>"حُسْنُ الْخَاتِمَة" </a:t>
            </a:r>
            <a:endParaRPr lang="en-US" sz="2400" b="1" dirty="0" smtClean="0">
              <a:ln w="1905"/>
              <a:solidFill>
                <a:srgbClr val="002060"/>
              </a:solidFill>
              <a:effectLst>
                <a:innerShdw blurRad="69850" dist="43180" dir="5400000">
                  <a:srgbClr val="000000">
                    <a:alpha val="65000"/>
                  </a:srgbClr>
                </a:innerShdw>
              </a:effectLst>
            </a:endParaRPr>
          </a:p>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kesudahan</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yang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baik</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12" name="Down Arrow 11"/>
          <p:cNvSpPr/>
          <p:nvPr/>
        </p:nvSpPr>
        <p:spPr>
          <a:xfrm>
            <a:off x="6172200" y="914400"/>
            <a:ext cx="914400" cy="2590800"/>
          </a:xfrm>
          <a:prstGeom prst="downArrow">
            <a:avLst>
              <a:gd name="adj1" fmla="val 39610"/>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Down Arrow 6"/>
          <p:cNvSpPr/>
          <p:nvPr/>
        </p:nvSpPr>
        <p:spPr>
          <a:xfrm>
            <a:off x="2533403" y="914399"/>
            <a:ext cx="914400" cy="84512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ounded Rectangle 7"/>
          <p:cNvSpPr/>
          <p:nvPr/>
        </p:nvSpPr>
        <p:spPr>
          <a:xfrm>
            <a:off x="381000" y="5181600"/>
            <a:ext cx="8382000" cy="1430481"/>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C00000"/>
                </a:solidFill>
                <a:effectLst>
                  <a:innerShdw blurRad="69850" dist="43180" dir="5400000">
                    <a:srgbClr val="000000">
                      <a:alpha val="65000"/>
                    </a:srgbClr>
                  </a:innerShdw>
                </a:effectLst>
              </a:rPr>
              <a:t>Keadaan </a:t>
            </a:r>
            <a:r>
              <a:rPr lang="sv-SE" sz="2600" b="1" dirty="0">
                <a:ln w="1905"/>
                <a:solidFill>
                  <a:srgbClr val="C00000"/>
                </a:solidFill>
                <a:effectLst>
                  <a:innerShdw blurRad="69850" dist="43180" dir="5400000">
                    <a:srgbClr val="000000">
                      <a:alpha val="65000"/>
                    </a:srgbClr>
                  </a:innerShdw>
                </a:effectLst>
              </a:rPr>
              <a:t>kematian setiap dari kita berkait rapat dengan amalan yang kita lakukan sepanjang kehidupan kita, terutamanya di saat kedatangan sakratul maut</a:t>
            </a:r>
            <a:endParaRPr lang="en-US" sz="2600" b="1" dirty="0">
              <a:ln w="1905"/>
              <a:solidFill>
                <a:srgbClr val="C00000"/>
              </a:solidFill>
              <a:effectLst>
                <a:innerShdw blurRad="69850" dist="43180" dir="5400000">
                  <a:srgbClr val="000000">
                    <a:alpha val="65000"/>
                  </a:srgbClr>
                </a:innerShdw>
              </a:effectLst>
            </a:endParaRPr>
          </a:p>
        </p:txBody>
      </p:sp>
      <p:sp>
        <p:nvSpPr>
          <p:cNvPr id="3" name="Oval 2"/>
          <p:cNvSpPr/>
          <p:nvPr/>
        </p:nvSpPr>
        <p:spPr>
          <a:xfrm>
            <a:off x="914400" y="304800"/>
            <a:ext cx="7391400" cy="761998"/>
          </a:xfrm>
          <a:prstGeom prst="ellipse">
            <a:avLst/>
          </a:prstGeom>
          <a:ln w="635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Keinginan kita sebagai umat Islam</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ounded Rectangle 12"/>
          <p:cNvSpPr/>
          <p:nvPr/>
        </p:nvSpPr>
        <p:spPr>
          <a:xfrm>
            <a:off x="1676400" y="3505200"/>
            <a:ext cx="6459682" cy="1295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Bukan dimatikan </a:t>
            </a:r>
            <a:r>
              <a:rPr lang="sv-SE" sz="2400" b="1" dirty="0">
                <a:ln w="1905"/>
                <a:solidFill>
                  <a:srgbClr val="002060"/>
                </a:solidFill>
                <a:effectLst>
                  <a:innerShdw blurRad="69850" dist="43180" dir="5400000">
                    <a:srgbClr val="000000">
                      <a:alpha val="65000"/>
                    </a:srgbClr>
                  </a:innerShdw>
                </a:effectLst>
              </a:rPr>
              <a:t>dalam </a:t>
            </a:r>
            <a:r>
              <a:rPr lang="sv-SE" sz="2400" b="1" dirty="0" smtClean="0">
                <a:ln w="1905"/>
                <a:solidFill>
                  <a:srgbClr val="002060"/>
                </a:solidFill>
                <a:effectLst>
                  <a:innerShdw blurRad="69850" dist="43180" dir="5400000">
                    <a:srgbClr val="000000">
                      <a:alpha val="65000"/>
                    </a:srgbClr>
                  </a:innerShdw>
                </a:effectLst>
              </a:rPr>
              <a:t>keadaan </a:t>
            </a:r>
            <a:r>
              <a:rPr lang="ar-SA" sz="2400" b="1" dirty="0">
                <a:ln w="1905"/>
                <a:solidFill>
                  <a:srgbClr val="002060"/>
                </a:solidFill>
                <a:effectLst>
                  <a:innerShdw blurRad="69850" dist="43180" dir="5400000">
                    <a:srgbClr val="000000">
                      <a:alpha val="65000"/>
                    </a:srgbClr>
                  </a:innerShdw>
                </a:effectLst>
              </a:rPr>
              <a:t>"سُوْءُ الْخَاتِمَة" </a:t>
            </a:r>
            <a:endParaRPr lang="en-US" sz="2400" b="1" dirty="0" smtClean="0">
              <a:ln w="1905"/>
              <a:solidFill>
                <a:srgbClr val="002060"/>
              </a:solidFill>
              <a:effectLst>
                <a:innerShdw blurRad="69850" dist="43180" dir="5400000">
                  <a:srgbClr val="000000">
                    <a:alpha val="65000"/>
                  </a:srgbClr>
                </a:innerShdw>
              </a:effectLst>
            </a:endParaRPr>
          </a:p>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kesudahan</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yang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buruk</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351688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12410129</TotalTime>
  <Words>1040</Words>
  <Application>Microsoft Office PowerPoint</Application>
  <PresentationFormat>On-screen Show (4:3)</PresentationFormat>
  <Paragraphs>137</Paragraphs>
  <Slides>36</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36</vt:i4>
      </vt:variant>
    </vt:vector>
  </HeadingPairs>
  <TitlesOfParts>
    <vt:vector size="54" baseType="lpstr">
      <vt:lpstr>Arial Unicode MS</vt:lpstr>
      <vt:lpstr>Agency FB</vt:lpstr>
      <vt:lpstr>Aharoni</vt:lpstr>
      <vt:lpstr>AR BERKLEY</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666</cp:revision>
  <dcterms:created xsi:type="dcterms:W3CDTF">2017-12-24T04:47:57Z</dcterms:created>
  <dcterms:modified xsi:type="dcterms:W3CDTF">2022-09-13T05:01:06Z</dcterms:modified>
</cp:coreProperties>
</file>